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1E38-D463-43CF-AF4E-806C4FF9FF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9063-7930-4B64-B8D9-415E2C5CEC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99063-7930-4B64-B8D9-415E2C5CECD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2C2D9-0CD0-4359-A81F-C990F697A81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818B-1C6D-4926-BF4C-F25C5F688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razdel_red&amp;sel_node=406095" TargetMode="External"/><Relationship Id="rId2" Type="http://schemas.openxmlformats.org/officeDocument/2006/relationships/hyperlink" Target="https://biblioclub.ru/index.php?page=podcast_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9198"/>
            <a:ext cx="6400800" cy="1428760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i="1" dirty="0" smtClean="0">
                <a:solidFill>
                  <a:srgbClr val="002060"/>
                </a:solidFill>
              </a:rPr>
              <a:t>Руководство пользователя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2020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Для студентов ГИТРа открыта «Университетская библиотека ONLINE» — ГИТР Инф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91772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 smtClean="0"/>
              <a:t>8. </a:t>
            </a:r>
            <a:r>
              <a:rPr lang="ru-RU" sz="2700" b="1" dirty="0" smtClean="0">
                <a:solidFill>
                  <a:srgbClr val="FF0000"/>
                </a:solidFill>
              </a:rPr>
              <a:t>Поиск </a:t>
            </a:r>
            <a:r>
              <a:rPr lang="ru-RU" sz="2700" b="1" dirty="0">
                <a:solidFill>
                  <a:srgbClr val="FF0000"/>
                </a:solidFill>
              </a:rPr>
              <a:t>по книге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Введите в поисковое поле запрос и нажмите кнопку </a:t>
            </a:r>
            <a:r>
              <a:rPr lang="ru-RU" sz="2700" b="1" dirty="0">
                <a:solidFill>
                  <a:srgbClr val="FF0000"/>
                </a:solidFill>
              </a:rPr>
              <a:t>«Найти».</a:t>
            </a:r>
            <a:r>
              <a:rPr lang="ru-RU" sz="2700" b="1" dirty="0"/>
              <a:t> В результате Вы увидите номера страниц книги, где встречается искомое </a:t>
            </a:r>
            <a:r>
              <a:rPr lang="ru-RU" sz="2700" b="1" dirty="0" smtClean="0"/>
              <a:t>слово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 descr="http://www.asau.ru/images/biblioteka/news-biblio/ebs-instr/0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589530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207170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9. </a:t>
            </a:r>
            <a:r>
              <a:rPr lang="ru-RU" sz="2700" b="1" dirty="0" smtClean="0">
                <a:solidFill>
                  <a:srgbClr val="FF0000"/>
                </a:solidFill>
              </a:rPr>
              <a:t>Сервисы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При работе с книгой можно делать закладки, создавать цитатники и воспользоваться каталогом книг</a:t>
            </a:r>
            <a:r>
              <a:rPr lang="ru-RU" sz="2700" b="1" dirty="0"/>
              <a:t>.</a:t>
            </a:r>
            <a:br>
              <a:rPr lang="ru-RU" sz="2700" b="1" dirty="0"/>
            </a:br>
            <a:r>
              <a:rPr lang="ru-RU" sz="2700" b="1" dirty="0" smtClean="0"/>
              <a:t>10. </a:t>
            </a:r>
            <a:r>
              <a:rPr lang="ru-RU" sz="2700" b="1" dirty="0" smtClean="0">
                <a:solidFill>
                  <a:srgbClr val="FF0000"/>
                </a:solidFill>
              </a:rPr>
              <a:t>Цитатники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Создайте цитатник, кликнув на </a:t>
            </a:r>
            <a:r>
              <a:rPr lang="ru-RU" sz="2700" b="1" dirty="0">
                <a:solidFill>
                  <a:srgbClr val="0070C0"/>
                </a:solidFill>
              </a:rPr>
              <a:t>«Добавить новый цитатник» </a:t>
            </a:r>
            <a:r>
              <a:rPr lang="ru-RU" sz="2700" b="1" dirty="0"/>
              <a:t>в информационном блоке книги: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asau.ru/images/biblioteka/news-biblio/ebs-instr/0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8229600" cy="354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786322"/>
            <a:ext cx="8229600" cy="12858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11.Откройте </a:t>
            </a:r>
            <a:r>
              <a:rPr lang="ru-RU" sz="2800" b="1" dirty="0"/>
              <a:t>форму заполнения цитатника, кликнув по </a:t>
            </a:r>
            <a:r>
              <a:rPr lang="ru-RU" sz="2800" b="1" dirty="0" smtClean="0"/>
              <a:t>его названию.</a:t>
            </a:r>
            <a:endParaRPr lang="ru-RU" sz="2800" b="1" dirty="0"/>
          </a:p>
        </p:txBody>
      </p:sp>
      <p:pic>
        <p:nvPicPr>
          <p:cNvPr id="4" name="Содержимое 3" descr="http://www.asau.ru/images/biblioteka/news-biblio/ebs-instr/0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9292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357694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12</a:t>
            </a:r>
            <a:r>
              <a:rPr lang="ru-RU" sz="2700" b="1" dirty="0" smtClean="0"/>
              <a:t>. Чтобы </a:t>
            </a:r>
            <a:r>
              <a:rPr lang="ru-RU" sz="2700" b="1" dirty="0"/>
              <a:t>получить текст страницы, воспользуйтесь функцией </a:t>
            </a:r>
            <a:r>
              <a:rPr lang="ru-RU" sz="2700" b="1" dirty="0">
                <a:solidFill>
                  <a:srgbClr val="FF0000"/>
                </a:solidFill>
              </a:rPr>
              <a:t>«Показать/скрыть текст страницы</a:t>
            </a:r>
            <a:r>
              <a:rPr lang="ru-RU" sz="2700" b="1" dirty="0"/>
              <a:t>». Скопируйте (или перетащите) текст в поле </a:t>
            </a:r>
            <a:r>
              <a:rPr lang="ru-RU" sz="2700" b="1" dirty="0">
                <a:solidFill>
                  <a:srgbClr val="FF0000"/>
                </a:solidFill>
              </a:rPr>
              <a:t>«Цитата». 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В </a:t>
            </a:r>
            <a:r>
              <a:rPr lang="ru-RU" sz="2700" b="1" dirty="0"/>
              <a:t>поле </a:t>
            </a:r>
            <a:r>
              <a:rPr lang="ru-RU" sz="2700" b="1" dirty="0">
                <a:solidFill>
                  <a:srgbClr val="FF0000"/>
                </a:solidFill>
              </a:rPr>
              <a:t>"Комментарий"</a:t>
            </a:r>
            <a:r>
              <a:rPr lang="ru-RU" sz="2700" b="1" dirty="0"/>
              <a:t> Вы можете добавить свой комментарий к </a:t>
            </a:r>
            <a:r>
              <a:rPr lang="ru-RU" sz="2700" b="1" dirty="0" smtClean="0"/>
              <a:t>цитате.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 descr="http://www.asau.ru/images/biblioteka/news-biblio/ebs-instr/0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545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285884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13. Закладки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/>
              <a:t>Откройте страницу на которую необходимо установить закладку. </a:t>
            </a:r>
            <a:r>
              <a:rPr lang="ru-RU" sz="2000" b="1" dirty="0" smtClean="0"/>
              <a:t> Для </a:t>
            </a:r>
            <a:r>
              <a:rPr lang="ru-RU" sz="2000" b="1" dirty="0"/>
              <a:t>создания закладки кликните на </a:t>
            </a:r>
            <a:r>
              <a:rPr lang="ru-RU" sz="2000" b="1" dirty="0">
                <a:solidFill>
                  <a:srgbClr val="FF0000"/>
                </a:solidFill>
              </a:rPr>
              <a:t>«Установить закладку» </a:t>
            </a:r>
            <a:r>
              <a:rPr lang="ru-RU" sz="2000" b="1" dirty="0"/>
              <a:t>в информационном блоке </a:t>
            </a:r>
            <a:r>
              <a:rPr lang="ru-RU" sz="2000" b="1" dirty="0" smtClean="0"/>
              <a:t>книги.  Чтобы </a:t>
            </a:r>
            <a:r>
              <a:rPr lang="ru-RU" sz="2000" b="1" dirty="0"/>
              <a:t>перейти на нужную страницу, кликните на название </a:t>
            </a:r>
            <a:r>
              <a:rPr lang="ru-RU" sz="2000" b="1" dirty="0" smtClean="0"/>
              <a:t>закладки.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Просмотреть все созданные закладки можно в личном кабинете во вкладке </a:t>
            </a:r>
            <a:r>
              <a:rPr lang="ru-RU" sz="2000" b="1" dirty="0">
                <a:solidFill>
                  <a:srgbClr val="0070C0"/>
                </a:solidFill>
              </a:rPr>
              <a:t>"Закладки</a:t>
            </a:r>
            <a:r>
              <a:rPr lang="ru-RU" sz="2000" b="1" dirty="0" smtClean="0">
                <a:solidFill>
                  <a:srgbClr val="0070C0"/>
                </a:solidFill>
              </a:rPr>
              <a:t>".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www.asau.ru/images/biblioteka/news-biblio/ebs-instr/0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4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Благодарим за внимание!</a:t>
            </a:r>
          </a:p>
          <a:p>
            <a:pPr algn="ctr">
              <a:buNone/>
            </a:pPr>
            <a:endParaRPr lang="ru-RU" sz="2000" b="1" i="1" dirty="0" smtClean="0"/>
          </a:p>
          <a:p>
            <a:pPr algn="ctr">
              <a:buNone/>
            </a:pPr>
            <a:endParaRPr lang="ru-RU" sz="2000" b="1" i="1" dirty="0" smtClean="0"/>
          </a:p>
          <a:p>
            <a:pPr algn="ctr">
              <a:buNone/>
            </a:pPr>
            <a:endParaRPr lang="ru-RU" sz="2000" b="1" i="1" dirty="0" smtClean="0"/>
          </a:p>
          <a:p>
            <a:pPr algn="ctr">
              <a:buNone/>
            </a:pPr>
            <a:endParaRPr lang="ru-RU" sz="2000" b="1" i="1" dirty="0" smtClean="0"/>
          </a:p>
          <a:p>
            <a:pPr algn="ctr">
              <a:buNone/>
            </a:pPr>
            <a:r>
              <a:rPr lang="ru-RU" sz="2000" b="1" i="1" dirty="0" smtClean="0"/>
              <a:t>                                                   Подготовила вед.библиотекарь Иванова Т.И</a:t>
            </a:r>
            <a:endParaRPr lang="ru-RU" sz="2000" b="1" i="1" dirty="0"/>
          </a:p>
        </p:txBody>
      </p:sp>
      <p:pic>
        <p:nvPicPr>
          <p:cNvPr id="4" name="Рисунок 3" descr="Библиотека ТУСУРа приглашает принять участие в тестировании ЭБС  «Университетская библиотека онлайн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763135" cy="22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4347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   Уважаемые пользователи!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Научная библиотека СВФУ </a:t>
            </a:r>
            <a:r>
              <a:rPr lang="ru-RU" sz="2800" dirty="0" smtClean="0"/>
              <a:t>приглашает Вас в ЭБС </a:t>
            </a:r>
            <a:r>
              <a:rPr lang="ru-RU" sz="2800" b="1" dirty="0" smtClean="0">
                <a:solidFill>
                  <a:srgbClr val="FF0000"/>
                </a:solidFill>
              </a:rPr>
              <a:t>«Университетская библиотека онлайн»</a:t>
            </a:r>
          </a:p>
          <a:p>
            <a:pPr algn="ctr">
              <a:buNone/>
            </a:pPr>
            <a:r>
              <a:rPr lang="ru-RU" sz="2800" dirty="0" smtClean="0"/>
              <a:t>    В </a:t>
            </a:r>
            <a:r>
              <a:rPr lang="ru-RU" sz="2800" dirty="0" smtClean="0"/>
              <a:t>базовой коллекции </a:t>
            </a:r>
            <a:r>
              <a:rPr lang="ru-RU" sz="2800" dirty="0" smtClean="0"/>
              <a:t>ресурса доступно </a:t>
            </a:r>
            <a:r>
              <a:rPr lang="ru-RU" sz="2800" dirty="0" smtClean="0"/>
              <a:t>более 130000 электронных книг, </a:t>
            </a:r>
            <a:r>
              <a:rPr lang="ru-RU" sz="2800" dirty="0" smtClean="0"/>
              <a:t>учебников </a:t>
            </a:r>
            <a:r>
              <a:rPr lang="ru-RU" sz="2800" dirty="0" smtClean="0"/>
              <a:t>для ВУЗов, </a:t>
            </a:r>
            <a:r>
              <a:rPr lang="ru-RU" sz="2800" dirty="0" smtClean="0"/>
              <a:t>ССУЗов, школ, </a:t>
            </a:r>
            <a:r>
              <a:rPr lang="ru-RU" sz="2800" dirty="0" smtClean="0"/>
              <a:t>а также научные монографии, </a:t>
            </a:r>
            <a:r>
              <a:rPr lang="ru-RU" sz="2800" dirty="0" smtClean="0"/>
              <a:t>периодика</a:t>
            </a:r>
            <a:r>
              <a:rPr lang="ru-RU" sz="2800" dirty="0" smtClean="0"/>
              <a:t>, в т.ч. журналы ВАК, энциклопедии и </a:t>
            </a:r>
            <a:r>
              <a:rPr lang="ru-RU" sz="2800" dirty="0" smtClean="0"/>
              <a:t>словари.</a:t>
            </a:r>
          </a:p>
          <a:p>
            <a:pPr algn="ctr">
              <a:buNone/>
            </a:pPr>
            <a:r>
              <a:rPr lang="ru-RU" sz="2800" dirty="0" smtClean="0"/>
              <a:t>Есть  разделы 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2"/>
              </a:rPr>
              <a:t>«Аудиокниги»</a:t>
            </a:r>
            <a:r>
              <a:rPr lang="ru-RU" sz="2800" dirty="0" smtClean="0"/>
              <a:t> (более 2500 аудиокниг), Арт-портал «Мировая художественная культура», Артотека и  </a:t>
            </a:r>
            <a:r>
              <a:rPr lang="ru-RU" sz="2800" dirty="0" smtClean="0">
                <a:hlinkClick r:id="rId3"/>
              </a:rPr>
              <a:t>«Студенческая наука»</a:t>
            </a:r>
            <a:r>
              <a:rPr lang="ru-RU" sz="2800" dirty="0" smtClean="0"/>
              <a:t> (более 1800 сборников и отдельных публикаций студенческих научных работ, </a:t>
            </a:r>
            <a:r>
              <a:rPr lang="ru-RU" sz="2800" dirty="0" smtClean="0"/>
              <a:t>дипломных и </a:t>
            </a:r>
            <a:r>
              <a:rPr lang="ru-RU" sz="2800" dirty="0" smtClean="0"/>
              <a:t>курсовых </a:t>
            </a:r>
            <a:r>
              <a:rPr lang="ru-RU" sz="2800" dirty="0" smtClean="0"/>
              <a:t>проектов </a:t>
            </a:r>
            <a:r>
              <a:rPr lang="ru-RU" sz="2800" dirty="0" smtClean="0"/>
              <a:t>в помощь </a:t>
            </a:r>
            <a:r>
              <a:rPr lang="ru-RU" sz="2800" dirty="0" smtClean="0"/>
              <a:t>студенту)</a:t>
            </a:r>
          </a:p>
          <a:p>
            <a:pPr algn="ctr">
              <a:buNone/>
            </a:pPr>
            <a:r>
              <a:rPr lang="ru-RU" sz="2800" dirty="0" smtClean="0"/>
              <a:t>Предлагаем Вашему вниманию инструкцию по регистрации и работе в данном портале. 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иблиотека ТУСУРа приглашает принять участие в тестировании ЭБС  «Университетская библиотека онлайн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2852"/>
            <a:ext cx="5214974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71942"/>
            <a:ext cx="7515252" cy="192882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dirty="0"/>
              <a:t/>
            </a:r>
            <a:br>
              <a:rPr lang="ru-RU" sz="2200" dirty="0"/>
            </a:br>
            <a:r>
              <a:rPr lang="ru-RU" sz="2700" b="1" dirty="0"/>
              <a:t>1</a:t>
            </a:r>
            <a:r>
              <a:rPr lang="ru-RU" sz="2700" b="1" dirty="0" smtClean="0"/>
              <a:t>.</a:t>
            </a:r>
            <a:r>
              <a:rPr lang="en-US" sz="2700" b="1" dirty="0" smtClean="0"/>
              <a:t> </a:t>
            </a:r>
            <a:r>
              <a:rPr lang="ru-RU" sz="2700" b="1" dirty="0" smtClean="0"/>
              <a:t>Войдите на страницу  </a:t>
            </a:r>
            <a:r>
              <a:rPr lang="en-US" sz="2700" b="1" dirty="0" smtClean="0">
                <a:solidFill>
                  <a:srgbClr val="0070C0"/>
                </a:solidFill>
              </a:rPr>
              <a:t>https</a:t>
            </a:r>
            <a:r>
              <a:rPr lang="en-US" sz="2700" b="1" dirty="0" smtClean="0">
                <a:solidFill>
                  <a:srgbClr val="0070C0"/>
                </a:solidFill>
              </a:rPr>
              <a:t>://biblioclub.ru</a:t>
            </a:r>
            <a:r>
              <a:rPr lang="en-US" sz="2700" b="1" dirty="0" smtClean="0">
                <a:solidFill>
                  <a:srgbClr val="0070C0"/>
                </a:solidFill>
              </a:rPr>
              <a:t>/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Нажмите </a:t>
            </a:r>
            <a:r>
              <a:rPr lang="ru-RU" sz="2700" b="1" dirty="0"/>
              <a:t>кнопку </a:t>
            </a:r>
            <a:r>
              <a:rPr lang="ru-RU" sz="2700" b="1" dirty="0">
                <a:solidFill>
                  <a:srgbClr val="FF0000"/>
                </a:solidFill>
              </a:rPr>
              <a:t>«Регистрация», </a:t>
            </a:r>
            <a:r>
              <a:rPr lang="ru-RU" sz="2700" b="1" dirty="0"/>
              <a:t>которая находится в правом </a:t>
            </a:r>
            <a:r>
              <a:rPr lang="ru-RU" sz="2700" b="1" dirty="0" smtClean="0"/>
              <a:t>верхнем </a:t>
            </a:r>
            <a:r>
              <a:rPr lang="ru-RU" sz="2700" b="1" dirty="0"/>
              <a:t>углу страницы </a:t>
            </a:r>
            <a:r>
              <a:rPr lang="ru-RU" sz="2700" b="1" dirty="0" smtClean="0"/>
              <a:t>сайта.</a:t>
            </a: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pic>
        <p:nvPicPr>
          <p:cNvPr id="4" name="Содержимое 3" descr="00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011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229600" cy="2714644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dirty="0"/>
              <a:t>2. Заполните поля формы </a:t>
            </a:r>
            <a:r>
              <a:rPr lang="ru-RU" sz="2000" b="1" dirty="0" smtClean="0"/>
              <a:t>регистрации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3. В </a:t>
            </a:r>
            <a:r>
              <a:rPr lang="ru-RU" sz="2000" b="1" dirty="0"/>
              <a:t>поле </a:t>
            </a:r>
            <a:r>
              <a:rPr lang="ru-RU" sz="2000" b="1" dirty="0">
                <a:solidFill>
                  <a:srgbClr val="0070C0"/>
                </a:solidFill>
              </a:rPr>
              <a:t>«Тип профиля» </a:t>
            </a:r>
            <a:r>
              <a:rPr lang="ru-RU" sz="2000" b="1" dirty="0"/>
              <a:t>выберите свой профиль (студент или преподаватель</a:t>
            </a:r>
            <a:r>
              <a:rPr lang="ru-RU" sz="2000" b="1" dirty="0" smtClean="0"/>
              <a:t>). На </a:t>
            </a:r>
            <a:r>
              <a:rPr lang="ru-RU" sz="2000" b="1" dirty="0"/>
              <a:t>указанный Вами e-mail придет письмо с ссылкой для активации аккаунта. </a:t>
            </a:r>
            <a:br>
              <a:rPr lang="ru-RU" sz="2000" b="1" dirty="0"/>
            </a:br>
            <a:r>
              <a:rPr lang="ru-RU" sz="2000" b="1" dirty="0"/>
              <a:t>Логин должен состоять из букв русского или латинского алфавита и/или цифр. </a:t>
            </a:r>
            <a:r>
              <a:rPr lang="ru-RU" sz="2000" b="1" dirty="0" smtClean="0"/>
              <a:t>Допустимая </a:t>
            </a:r>
            <a:r>
              <a:rPr lang="ru-RU" sz="2000" b="1" dirty="0"/>
              <a:t>длина логина – от 7 символов.</a:t>
            </a:r>
            <a:br>
              <a:rPr lang="ru-RU" sz="2000" b="1" dirty="0"/>
            </a:br>
            <a:r>
              <a:rPr lang="ru-RU" sz="2000" b="1" dirty="0" smtClean="0"/>
              <a:t>4. После </a:t>
            </a:r>
            <a:r>
              <a:rPr lang="ru-RU" sz="2000" b="1" dirty="0"/>
              <a:t>заполнения всех полей нажмите на кнопку </a:t>
            </a:r>
            <a:r>
              <a:rPr lang="ru-RU" sz="2000" b="1" dirty="0" smtClean="0"/>
              <a:t>«</a:t>
            </a:r>
            <a:r>
              <a:rPr lang="ru-RU" sz="2000" b="1" dirty="0" smtClean="0">
                <a:solidFill>
                  <a:srgbClr val="FF0000"/>
                </a:solidFill>
              </a:rPr>
              <a:t>Зарегистрироваться</a:t>
            </a:r>
            <a:r>
              <a:rPr lang="ru-RU" sz="2000" b="1" dirty="0">
                <a:solidFill>
                  <a:srgbClr val="FF0000"/>
                </a:solidFill>
              </a:rPr>
              <a:t>».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asau.ru/images/biblioteka/news-biblio/ebs-instr/00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52"/>
            <a:ext cx="6413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636"/>
            <a:ext cx="8229600" cy="107157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3. Если </a:t>
            </a:r>
            <a:r>
              <a:rPr lang="ru-RU" sz="2400" b="1" dirty="0"/>
              <a:t>в процессе регистрации была допущена ошибка, система вернёт Вас на страницу формы регистрации и подскажет, где именно была допущена </a:t>
            </a:r>
            <a:r>
              <a:rPr lang="ru-RU" sz="2400" b="1" dirty="0" smtClean="0"/>
              <a:t>ошибка.</a:t>
            </a:r>
            <a:endParaRPr lang="ru-RU" sz="2400" b="1" dirty="0"/>
          </a:p>
        </p:txBody>
      </p:sp>
      <p:pic>
        <p:nvPicPr>
          <p:cNvPr id="4" name="Содержимое 3" descr="http://www.asau.ru/images/biblioteka/news-biblio/ebs-instr/0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5008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29066"/>
            <a:ext cx="7658128" cy="228601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/>
              <a:t>4</a:t>
            </a:r>
            <a:r>
              <a:rPr lang="ru-RU" sz="2200" b="1" dirty="0" smtClean="0"/>
              <a:t>.  После </a:t>
            </a:r>
            <a:r>
              <a:rPr lang="ru-RU" sz="2200" b="1" dirty="0"/>
              <a:t>регистрации Вам на эл. почту придет письмо со ссылкой для активации учетной записи. </a:t>
            </a:r>
            <a:r>
              <a:rPr lang="ru-RU" sz="2200" b="1" dirty="0" smtClean="0"/>
              <a:t>В </a:t>
            </a:r>
            <a:r>
              <a:rPr lang="ru-RU" sz="2200" b="1" dirty="0"/>
              <a:t>открывшемся окне введите свои регистрационные данные (логин/пароль). Чтобы не допустить ошибку при вводе пароля, воспользуйтесь функцией </a:t>
            </a:r>
            <a:r>
              <a:rPr lang="ru-RU" sz="2200" b="1" dirty="0">
                <a:solidFill>
                  <a:srgbClr val="0070C0"/>
                </a:solidFill>
              </a:rPr>
              <a:t>"Показать/скрыть пароль":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Если </a:t>
            </a:r>
            <a:r>
              <a:rPr lang="ru-RU" sz="2200" b="1" dirty="0"/>
              <a:t>Вы забыли пароль, воспользуйтесь сервисом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"</a:t>
            </a:r>
            <a:r>
              <a:rPr lang="ru-RU" sz="2200" b="1" dirty="0">
                <a:solidFill>
                  <a:srgbClr val="FF0000"/>
                </a:solidFill>
              </a:rPr>
              <a:t>Восстановление пароля пользователя".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 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Содержимое 3" descr="http://www.asau.ru/images/biblioteka/news-biblio/ebs-instr/0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5292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5. </a:t>
            </a:r>
            <a:r>
              <a:rPr lang="ru-RU" sz="2400" b="1" dirty="0" smtClean="0">
                <a:solidFill>
                  <a:srgbClr val="FF0000"/>
                </a:solidFill>
              </a:rPr>
              <a:t>Работа </a:t>
            </a:r>
            <a:r>
              <a:rPr lang="ru-RU" sz="2400" b="1" dirty="0">
                <a:solidFill>
                  <a:srgbClr val="FF0000"/>
                </a:solidFill>
              </a:rPr>
              <a:t>с найденным изданием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Для подбора литературы воспользуйтесь поиском по сайту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Введите свой запрос в поисковую строку и выберите один из </a:t>
            </a:r>
            <a:r>
              <a:rPr lang="ru-RU" sz="2400" b="1" dirty="0" smtClean="0"/>
              <a:t>выше предложенных вариантов</a:t>
            </a:r>
            <a:r>
              <a:rPr lang="ru-RU" sz="2400" b="1" dirty="0" smtClean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 </a:t>
            </a:r>
            <a:r>
              <a:rPr lang="ru-RU" sz="2400" b="1" dirty="0"/>
              <a:t>выборе варианта из раздела </a:t>
            </a:r>
            <a:r>
              <a:rPr lang="ru-RU" sz="2400" b="1" dirty="0">
                <a:solidFill>
                  <a:srgbClr val="0070C0"/>
                </a:solidFill>
              </a:rPr>
              <a:t>"Авторы</a:t>
            </a:r>
            <a:r>
              <a:rPr lang="ru-RU" sz="2400" b="1" dirty="0"/>
              <a:t>" Вы попадете на страницу описания данного автора.</a:t>
            </a:r>
            <a:br>
              <a:rPr lang="ru-RU" sz="24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Содержимое 3" descr="http://www.asau.ru/images/biblioteka/news-biblio/ebs-instr/00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296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229600" cy="12858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6. </a:t>
            </a:r>
            <a:r>
              <a:rPr lang="ru-RU" sz="2400" b="1" dirty="0" smtClean="0"/>
              <a:t> Для </a:t>
            </a:r>
            <a:r>
              <a:rPr lang="ru-RU" sz="2400" b="1" dirty="0"/>
              <a:t>более детального подбора литературы воспользуйтесь расширенным </a:t>
            </a:r>
            <a:r>
              <a:rPr lang="ru-RU" sz="2400" b="1" dirty="0" smtClean="0"/>
              <a:t>поиском.</a:t>
            </a:r>
            <a:endParaRPr lang="ru-RU" sz="2400" b="1" dirty="0"/>
          </a:p>
        </p:txBody>
      </p:sp>
      <p:pic>
        <p:nvPicPr>
          <p:cNvPr id="4" name="Содержимое 3" descr="http://www.asau.ru/images/biblioteka/news-biblio/ebs-instr/0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867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 smtClean="0"/>
              <a:t>7. </a:t>
            </a:r>
            <a:r>
              <a:rPr lang="ru-RU" sz="2700" b="1" dirty="0" smtClean="0">
                <a:solidFill>
                  <a:srgbClr val="FF0000"/>
                </a:solidFill>
              </a:rPr>
              <a:t>Чтение </a:t>
            </a:r>
            <a:r>
              <a:rPr lang="ru-RU" sz="2700" b="1" dirty="0">
                <a:solidFill>
                  <a:srgbClr val="FF0000"/>
                </a:solidFill>
              </a:rPr>
              <a:t>книг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Для работы с книгой воспользуйтесь панелью </a:t>
            </a:r>
            <a:r>
              <a:rPr lang="ru-RU" sz="2700" b="1" dirty="0" smtClean="0"/>
              <a:t>инструментов.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 descr="http://www.asau.ru/images/biblioteka/news-biblio/ebs-instr/00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424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132</Words>
  <Application>Microsoft Office PowerPoint</Application>
  <PresentationFormat>Экран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 1. Войдите на страницу  https://biblioclub.ru/  Нажмите кнопку «Регистрация», которая находится в правом верхнем углу страницы сайта. </vt:lpstr>
      <vt:lpstr>2. Заполните поля формы регистрации 3. В поле «Тип профиля» выберите свой профиль (студент или преподаватель). На указанный Вами e-mail придет письмо с ссылкой для активации аккаунта.  Логин должен состоять из букв русского или латинского алфавита и/или цифр. Допустимая длина логина – от 7 символов. 4. После заполнения всех полей нажмите на кнопку «Зарегистрироваться». </vt:lpstr>
      <vt:lpstr>3. Если в процессе регистрации была допущена ошибка, система вернёт Вас на страницу формы регистрации и подскажет, где именно была допущена ошибка.</vt:lpstr>
      <vt:lpstr> 4.  После регистрации Вам на эл. почту придет письмо со ссылкой для активации учетной записи. В открывшемся окне введите свои регистрационные данные (логин/пароль). Чтобы не допустить ошибку при вводе пароля, воспользуйтесь функцией "Показать/скрыть пароль": Если Вы забыли пароль, воспользуйтесь сервисом  "Восстановление пароля пользователя".    </vt:lpstr>
      <vt:lpstr>   5. Работа с найденным изданием Для подбора литературы воспользуйтесь поиском по сайту.  Введите свой запрос в поисковую строку и выберите один из выше предложенных вариантов. При выборе варианта из раздела "Авторы" Вы попадете на страницу описания данного автора.  </vt:lpstr>
      <vt:lpstr>6.  Для более детального подбора литературы воспользуйтесь расширенным поиском.</vt:lpstr>
      <vt:lpstr>7. Чтение книг Для работы с книгой воспользуйтесь панелью инструментов. </vt:lpstr>
      <vt:lpstr>8. Поиск по книге Введите в поисковое поле запрос и нажмите кнопку «Найти». В результате Вы увидите номера страниц книги, где встречается искомое слово </vt:lpstr>
      <vt:lpstr> 9. Сервисы При работе с книгой можно делать закладки, создавать цитатники и воспользоваться каталогом книг. 10. Цитатники Создайте цитатник, кликнув на «Добавить новый цитатник» в информационном блоке книги: </vt:lpstr>
      <vt:lpstr>11.Откройте форму заполнения цитатника, кликнув по его названию.</vt:lpstr>
      <vt:lpstr> 12. Чтобы получить текст страницы, воспользуйтесь функцией «Показать/скрыть текст страницы». Скопируйте (или перетащите) текст в поле «Цитата».  В поле "Комментарий" Вы можете добавить свой комментарий к цитате. </vt:lpstr>
      <vt:lpstr>13. Закладки Откройте страницу на которую необходимо установить закладку.  Для создания закладки кликните на «Установить закладку» в информационном блоке книги.  Чтобы перейти на нужную страницу, кликните на название закладки. Просмотреть все созданные закладки можно в личном кабинете во вкладке "Закладки".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2020-08-29T10:58:58Z</dcterms:created>
  <dcterms:modified xsi:type="dcterms:W3CDTF">2020-08-31T01:59:44Z</dcterms:modified>
</cp:coreProperties>
</file>